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  <p:sldMasterId id="214748384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CNICO EM INFORMATICA 2016.5" initials="TEI2" lastIdx="1" clrIdx="0">
    <p:extLst>
      <p:ext uri="{19B8F6BF-5375-455C-9EA6-DF929625EA0E}">
        <p15:presenceInfo xmlns:p15="http://schemas.microsoft.com/office/powerpoint/2012/main" userId="S-1-5-21-2073873712-2989975421-2270548978-86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7811"/>
    <a:srgbClr val="D406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26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57B24DA7-9BB3-4AFB-85EF-5341C8C73945}"/>
    <pc:docChg chg="modSld">
      <pc:chgData name="" userId="" providerId="" clId="Web-{57B24DA7-9BB3-4AFB-85EF-5341C8C73945}" dt="2018-04-20T23:54:22.873" v="1"/>
      <pc:docMkLst>
        <pc:docMk/>
      </pc:docMkLst>
      <pc:sldChg chg="modSp">
        <pc:chgData name="" userId="" providerId="" clId="Web-{57B24DA7-9BB3-4AFB-85EF-5341C8C73945}" dt="2018-04-20T23:54:22.873" v="1"/>
        <pc:sldMkLst>
          <pc:docMk/>
          <pc:sldMk cId="1637217959" sldId="267"/>
        </pc:sldMkLst>
        <pc:picChg chg="mod">
          <ac:chgData name="" userId="" providerId="" clId="Web-{57B24DA7-9BB3-4AFB-85EF-5341C8C73945}" dt="2018-04-20T23:54:22.873" v="1"/>
          <ac:picMkLst>
            <pc:docMk/>
            <pc:sldMk cId="1637217959" sldId="267"/>
            <ac:picMk id="5" creationId="{00000000-0000-0000-0000-000000000000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5669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608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947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4852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99852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25504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6246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273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27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57603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0191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7305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06781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80184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5522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8328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577520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73029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4966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28041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0529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7894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013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19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00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6221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611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013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0280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8E3A530-BF76-4EF7-A8C2-1685261EE4EF}" type="datetimeFigureOut">
              <a:rPr lang="pt-BR" smtClean="0"/>
              <a:t>20/04/2018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5541AD-A3D2-4E95-BC3F-1842CBCD165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2781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723" y="855606"/>
            <a:ext cx="7352554" cy="514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489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2" y="452718"/>
            <a:ext cx="4466216" cy="711064"/>
          </a:xfrm>
        </p:spPr>
        <p:txBody>
          <a:bodyPr/>
          <a:lstStyle/>
          <a:p>
            <a:r>
              <a:rPr lang="pt-BR" dirty="0"/>
              <a:t>UML – Caso de Uso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080" y="1165262"/>
            <a:ext cx="3739841" cy="5526581"/>
          </a:xfr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46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UML – Diagrama de Classe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9" t="10794" r="14329" b="21968"/>
          <a:stretch/>
        </p:blipFill>
        <p:spPr>
          <a:xfrm>
            <a:off x="1666380" y="1151305"/>
            <a:ext cx="7970966" cy="5561058"/>
          </a:xfrm>
        </p:spPr>
      </p:pic>
    </p:spTree>
    <p:extLst>
      <p:ext uri="{BB962C8B-B14F-4D97-AF65-F5344CB8AC3E}">
        <p14:creationId xmlns:p14="http://schemas.microsoft.com/office/powerpoint/2010/main" val="3607415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EAP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99" y="841664"/>
            <a:ext cx="12124701" cy="4062845"/>
          </a:xfr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17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Descritivo do Cronograma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1739776"/>
            <a:ext cx="8946541" cy="4195481"/>
          </a:xfrm>
        </p:spPr>
        <p:txBody>
          <a:bodyPr/>
          <a:lstStyle/>
          <a:p>
            <a:pPr algn="just"/>
            <a:r>
              <a:rPr lang="pt-BR" sz="2400" dirty="0">
                <a:latin typeface="Source Sans Pro" panose="020B0604020202020204" charset="0"/>
              </a:rPr>
              <a:t>Demos início ao projeto no dia 11/01/2018.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O projeto foi desenvolvido em 43 dias num total de  172 horas trabalhadas.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O EAP conta com 5 marcos.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O desenvolvimento do front-</a:t>
            </a:r>
            <a:r>
              <a:rPr lang="pt-BR" sz="2400" dirty="0" err="1">
                <a:latin typeface="Source Sans Pro" panose="020B0604020202020204" charset="0"/>
              </a:rPr>
              <a:t>end</a:t>
            </a:r>
            <a:r>
              <a:rPr lang="pt-BR" sz="2400" dirty="0">
                <a:latin typeface="Source Sans Pro" panose="020B0604020202020204" charset="0"/>
              </a:rPr>
              <a:t> e do </a:t>
            </a:r>
            <a:r>
              <a:rPr lang="pt-BR" sz="2400" dirty="0" err="1">
                <a:latin typeface="Source Sans Pro" panose="020B0604020202020204" charset="0"/>
              </a:rPr>
              <a:t>back-end</a:t>
            </a:r>
            <a:r>
              <a:rPr lang="pt-BR" sz="2400" dirty="0">
                <a:latin typeface="Source Sans Pro" panose="020B0604020202020204" charset="0"/>
              </a:rPr>
              <a:t> foram as atividades que mais tomaram tempo do projeto.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O projeto não terá custos.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80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5130" y="143625"/>
            <a:ext cx="9404723" cy="1400530"/>
          </a:xfrm>
        </p:spPr>
        <p:txBody>
          <a:bodyPr/>
          <a:lstStyle/>
          <a:p>
            <a:r>
              <a:rPr lang="pt-BR" dirty="0" err="1"/>
              <a:t>Wireframe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855760"/>
            <a:ext cx="1529612" cy="2002240"/>
          </a:xfrm>
          <a:prstGeom prst="rect">
            <a:avLst/>
          </a:prstGeom>
        </p:spPr>
      </p:pic>
      <p:pic>
        <p:nvPicPr>
          <p:cNvPr id="8" name="Espaço Reservado para Conteúdo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45" y="838974"/>
            <a:ext cx="4129128" cy="5914524"/>
          </a:xfr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562" y="838974"/>
            <a:ext cx="5230291" cy="591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487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do Produto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2400" dirty="0">
                <a:latin typeface="Source Sans Pro" panose="020B0604020202020204" charset="0"/>
                <a:sym typeface="Source Sans Pro"/>
              </a:rPr>
              <a:t>O site foi desenvolvido com o propósito de oferecer aos usuários uma forma simples e prática de ter acesso a diversas obras literais de diversos gêneros, podendo assim realizar sua compra sem nenhuma preocupação, possuindo diversas formas de pagamento a partir de uma plataforma totalmente segura e com frete gratuito para todo estado do Rio de Janeiro.</a:t>
            </a:r>
            <a:endParaRPr lang="pt-BR" sz="2400" dirty="0">
              <a:latin typeface="Source Sans Pro" panose="020B060402020202020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346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sz="2400" dirty="0">
                <a:latin typeface="Source Sans Pro" panose="020B0604020202020204" charset="0"/>
              </a:rPr>
              <a:t>Analisamos que o projeto foi concluído com sucesso, todos os membros da equipe se empenharam e deram o máximo para que tudo ocorresse da melhor maneira, e compreendemos que o trabalho em equipe permitiu a aproximação de todos do grupo fazendo com que todas as etapas e atividades fossem cumpridas corretamente e dentro do prazo.</a:t>
            </a:r>
          </a:p>
          <a:p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81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	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2519082"/>
          </a:xfrm>
        </p:spPr>
        <p:txBody>
          <a:bodyPr>
            <a:normAutofit/>
          </a:bodyPr>
          <a:lstStyle/>
          <a:p>
            <a:pPr algn="just"/>
            <a:r>
              <a:rPr lang="pt-BR" sz="2400" dirty="0">
                <a:latin typeface="Source Sans Pro" panose="020B0604020202020204" charset="0"/>
              </a:rPr>
              <a:t>Temos como objetivo desenvolver uma loja virtual de fácil acesso e interação com nossos clientes, oferecendo diversos artigos de livraria para todas as idades. Buscando oferecer produtos de qualidade, com estoque atualizado e melhor prazo de entrega para todo o território nacional. 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717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Briefing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661919" y="1853248"/>
            <a:ext cx="8946541" cy="4195481"/>
          </a:xfrm>
        </p:spPr>
        <p:txBody>
          <a:bodyPr/>
          <a:lstStyle/>
          <a:p>
            <a:pPr algn="just"/>
            <a:r>
              <a:rPr lang="pt-BR" sz="2400" dirty="0">
                <a:latin typeface="Source Sans Pro" panose="020B0604020202020204" charset="0"/>
              </a:rPr>
              <a:t>Cliente: Livraria Bookings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Publico Alvo: Todas os públicos.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Período do projeto: 11/01 a 22/02.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Concorrentes: Livraria Saraiva, Livraria Cultura e Estante Virtual.</a:t>
            </a:r>
          </a:p>
          <a:p>
            <a:pPr algn="just"/>
            <a:r>
              <a:rPr lang="pt-BR" sz="2400" dirty="0">
                <a:latin typeface="Source Sans Pro" panose="020B0604020202020204" charset="0"/>
              </a:rPr>
              <a:t>Plano de Ação: Desenvolver um site simples que atenda as necessidades de quem busca uma boa leitura e uma boa compra.</a:t>
            </a:r>
          </a:p>
          <a:p>
            <a:pPr marL="0" indent="0">
              <a:buNone/>
            </a:pPr>
            <a:endParaRPr lang="pt-BR" sz="2400" dirty="0">
              <a:latin typeface="Source Sans Pro" panose="020B0604020202020204" charset="0"/>
            </a:endParaRPr>
          </a:p>
          <a:p>
            <a:pPr marL="0" indent="0">
              <a:buNone/>
            </a:pPr>
            <a:endParaRPr lang="pt-BR" dirty="0">
              <a:latin typeface="Source Sans Pro" panose="020B060402020202020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175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58416" y="464904"/>
            <a:ext cx="2607467" cy="749159"/>
          </a:xfrm>
        </p:spPr>
        <p:txBody>
          <a:bodyPr/>
          <a:lstStyle/>
          <a:p>
            <a:r>
              <a:rPr lang="pt-BR" dirty="0" err="1"/>
              <a:t>Brainstorm</a:t>
            </a:r>
            <a:endParaRPr lang="pt-BR" dirty="0"/>
          </a:p>
        </p:txBody>
      </p:sp>
      <p:grpSp>
        <p:nvGrpSpPr>
          <p:cNvPr id="3" name="Agrupar 2"/>
          <p:cNvGrpSpPr/>
          <p:nvPr/>
        </p:nvGrpSpPr>
        <p:grpSpPr>
          <a:xfrm>
            <a:off x="2265521" y="735849"/>
            <a:ext cx="7660959" cy="5386303"/>
            <a:chOff x="2576455" y="780926"/>
            <a:chExt cx="7660959" cy="5386303"/>
          </a:xfrm>
        </p:grpSpPr>
        <p:sp>
          <p:nvSpPr>
            <p:cNvPr id="14" name="CaixaDeTexto 13"/>
            <p:cNvSpPr txBox="1"/>
            <p:nvPr/>
          </p:nvSpPr>
          <p:spPr>
            <a:xfrm>
              <a:off x="8075995" y="2182750"/>
              <a:ext cx="10791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FF0000"/>
                  </a:solidFill>
                </a:rPr>
                <a:t>Bookings</a:t>
              </a:r>
            </a:p>
          </p:txBody>
        </p:sp>
        <p:sp>
          <p:nvSpPr>
            <p:cNvPr id="15" name="CaixaDeTexto 14"/>
            <p:cNvSpPr txBox="1"/>
            <p:nvPr/>
          </p:nvSpPr>
          <p:spPr>
            <a:xfrm>
              <a:off x="3994683" y="1147140"/>
              <a:ext cx="13805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FF0000"/>
                  </a:solidFill>
                </a:rPr>
                <a:t>Bookings</a:t>
              </a:r>
            </a:p>
          </p:txBody>
        </p:sp>
        <p:sp>
          <p:nvSpPr>
            <p:cNvPr id="16" name="CaixaDeTexto 15"/>
            <p:cNvSpPr txBox="1"/>
            <p:nvPr/>
          </p:nvSpPr>
          <p:spPr>
            <a:xfrm>
              <a:off x="3662674" y="5029538"/>
              <a:ext cx="9829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r>
                <a:rPr lang="pt-BR" sz="1600" dirty="0"/>
                <a:t>Bookings</a:t>
              </a:r>
              <a:endParaRPr lang="pt-BR" dirty="0"/>
            </a:p>
          </p:txBody>
        </p:sp>
        <p:sp>
          <p:nvSpPr>
            <p:cNvPr id="17" name="CaixaDeTexto 16"/>
            <p:cNvSpPr txBox="1"/>
            <p:nvPr/>
          </p:nvSpPr>
          <p:spPr>
            <a:xfrm>
              <a:off x="7002885" y="5108786"/>
              <a:ext cx="15776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>
                  <a:solidFill>
                    <a:srgbClr val="FF0000"/>
                  </a:solidFill>
                </a:defRPr>
              </a:lvl1pPr>
            </a:lstStyle>
            <a:p>
              <a:r>
                <a:rPr lang="pt-BR" sz="2800" dirty="0"/>
                <a:t>Bookings</a:t>
              </a:r>
              <a:endParaRPr lang="pt-BR" dirty="0"/>
            </a:p>
          </p:txBody>
        </p:sp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0" b="100000" l="0" r="100000">
                          <a14:foregroundMark x1="13669" y1="56176" x2="3237" y2="60588"/>
                          <a14:foregroundMark x1="12230" y1="41471" x2="360" y2="41765"/>
                          <a14:foregroundMark x1="13309" y1="26765" x2="3957" y2="21471"/>
                          <a14:foregroundMark x1="27338" y1="13529" x2="21583" y2="5882"/>
                          <a14:foregroundMark x1="48921" y1="9706" x2="48921" y2="1176"/>
                          <a14:foregroundMark x1="70504" y1="13529" x2="75540" y2="7059"/>
                          <a14:foregroundMark x1="84173" y1="27353" x2="92806" y2="22941"/>
                          <a14:foregroundMark x1="88129" y1="41471" x2="98201" y2="41765"/>
                          <a14:foregroundMark x1="84892" y1="56176" x2="92446" y2="5911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65202" y="1527761"/>
              <a:ext cx="3530600" cy="4318000"/>
            </a:xfrm>
            <a:prstGeom prst="rect">
              <a:avLst/>
            </a:prstGeom>
          </p:spPr>
        </p:pic>
        <p:sp>
          <p:nvSpPr>
            <p:cNvPr id="20" name="CaixaDeTexto 19"/>
            <p:cNvSpPr txBox="1"/>
            <p:nvPr/>
          </p:nvSpPr>
          <p:spPr>
            <a:xfrm>
              <a:off x="7936861" y="3918614"/>
              <a:ext cx="11146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00B0F0"/>
                  </a:solidFill>
                </a:rPr>
                <a:t>Romance</a:t>
              </a: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4333259" y="888717"/>
              <a:ext cx="10098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00B0F0"/>
                  </a:solidFill>
                </a:rPr>
                <a:t>Romance</a:t>
              </a:r>
              <a:endParaRPr lang="pt-BR" dirty="0">
                <a:solidFill>
                  <a:srgbClr val="00B0F0"/>
                </a:solidFill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2946517" y="3461245"/>
              <a:ext cx="16272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00B0F0"/>
                  </a:solidFill>
                </a:rPr>
                <a:t>Romance</a:t>
              </a:r>
              <a:endParaRPr lang="pt-BR" dirty="0">
                <a:solidFill>
                  <a:srgbClr val="00B0F0"/>
                </a:solidFill>
              </a:endParaRPr>
            </a:p>
          </p:txBody>
        </p:sp>
        <p:sp>
          <p:nvSpPr>
            <p:cNvPr id="23" name="CaixaDeTexto 22"/>
            <p:cNvSpPr txBox="1"/>
            <p:nvPr/>
          </p:nvSpPr>
          <p:spPr>
            <a:xfrm>
              <a:off x="8005454" y="2474204"/>
              <a:ext cx="142250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00B0F0"/>
                  </a:solidFill>
                </a:rPr>
                <a:t>Romance</a:t>
              </a:r>
              <a:endParaRPr lang="pt-BR" dirty="0">
                <a:solidFill>
                  <a:srgbClr val="00B0F0"/>
                </a:solidFill>
              </a:endParaRPr>
            </a:p>
          </p:txBody>
        </p:sp>
        <p:sp>
          <p:nvSpPr>
            <p:cNvPr id="24" name="CaixaDeTexto 23"/>
            <p:cNvSpPr txBox="1"/>
            <p:nvPr/>
          </p:nvSpPr>
          <p:spPr>
            <a:xfrm>
              <a:off x="8542139" y="5248444"/>
              <a:ext cx="809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Terror</a:t>
              </a:r>
            </a:p>
          </p:txBody>
        </p:sp>
        <p:sp>
          <p:nvSpPr>
            <p:cNvPr id="25" name="CaixaDeTexto 24"/>
            <p:cNvSpPr txBox="1"/>
            <p:nvPr/>
          </p:nvSpPr>
          <p:spPr>
            <a:xfrm>
              <a:off x="2999480" y="4183727"/>
              <a:ext cx="11546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/>
                <a:t>Terror</a:t>
              </a:r>
              <a:endParaRPr lang="pt-BR" dirty="0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3020331" y="1313682"/>
              <a:ext cx="1018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/>
                <a:t>Terror</a:t>
              </a:r>
              <a:endParaRPr lang="pt-BR" dirty="0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7791723" y="4251720"/>
              <a:ext cx="18325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chemeClr val="accent2">
                      <a:lumMod val="75000"/>
                    </a:schemeClr>
                  </a:solidFill>
                </a:rPr>
                <a:t>Autoajuda</a:t>
              </a:r>
              <a:endParaRPr lang="pt-BR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9" name="CaixaDeTexto 28"/>
            <p:cNvSpPr txBox="1"/>
            <p:nvPr/>
          </p:nvSpPr>
          <p:spPr>
            <a:xfrm>
              <a:off x="8062523" y="1277526"/>
              <a:ext cx="12458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chemeClr val="accent2">
                      <a:lumMod val="75000"/>
                    </a:schemeClr>
                  </a:solidFill>
                </a:rPr>
                <a:t>Autoajuda</a:t>
              </a: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4057249" y="4300521"/>
              <a:ext cx="11272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chemeClr val="accent2">
                      <a:lumMod val="75000"/>
                    </a:schemeClr>
                  </a:solidFill>
                </a:rPr>
                <a:t>Autoajuda</a:t>
              </a:r>
              <a:endParaRPr lang="pt-BR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1" name="CaixaDeTexto 30"/>
            <p:cNvSpPr txBox="1"/>
            <p:nvPr/>
          </p:nvSpPr>
          <p:spPr>
            <a:xfrm>
              <a:off x="2961681" y="2083157"/>
              <a:ext cx="15969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chemeClr val="accent2">
                      <a:lumMod val="75000"/>
                    </a:schemeClr>
                  </a:solidFill>
                </a:rPr>
                <a:t>Autoajuda</a:t>
              </a:r>
              <a:endParaRPr lang="pt-BR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32" name="CaixaDeTexto 31"/>
            <p:cNvSpPr txBox="1"/>
            <p:nvPr/>
          </p:nvSpPr>
          <p:spPr>
            <a:xfrm>
              <a:off x="6660333" y="5604273"/>
              <a:ext cx="18197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00B050"/>
                  </a:solidFill>
                </a:rPr>
                <a:t>Segurança</a:t>
              </a:r>
            </a:p>
          </p:txBody>
        </p:sp>
        <p:sp>
          <p:nvSpPr>
            <p:cNvPr id="33" name="CaixaDeTexto 32"/>
            <p:cNvSpPr txBox="1"/>
            <p:nvPr/>
          </p:nvSpPr>
          <p:spPr>
            <a:xfrm>
              <a:off x="3895220" y="1529875"/>
              <a:ext cx="12378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00B050"/>
                  </a:solidFill>
                </a:rPr>
                <a:t>Segurança</a:t>
              </a:r>
            </a:p>
          </p:txBody>
        </p:sp>
        <p:sp>
          <p:nvSpPr>
            <p:cNvPr id="34" name="CaixaDeTexto 33"/>
            <p:cNvSpPr txBox="1"/>
            <p:nvPr/>
          </p:nvSpPr>
          <p:spPr>
            <a:xfrm>
              <a:off x="2789754" y="4653909"/>
              <a:ext cx="11192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00B050"/>
                  </a:solidFill>
                </a:rPr>
                <a:t>Segurança</a:t>
              </a:r>
              <a:endParaRPr lang="pt-BR" dirty="0">
                <a:solidFill>
                  <a:srgbClr val="00B050"/>
                </a:solidFill>
              </a:endParaRPr>
            </a:p>
          </p:txBody>
        </p:sp>
        <p:sp>
          <p:nvSpPr>
            <p:cNvPr id="35" name="CaixaDeTexto 34"/>
            <p:cNvSpPr txBox="1"/>
            <p:nvPr/>
          </p:nvSpPr>
          <p:spPr>
            <a:xfrm>
              <a:off x="7544451" y="1776625"/>
              <a:ext cx="15872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00B050"/>
                  </a:solidFill>
                </a:rPr>
                <a:t>Segurança</a:t>
              </a:r>
              <a:endParaRPr lang="pt-BR" dirty="0">
                <a:solidFill>
                  <a:srgbClr val="00B050"/>
                </a:solidFill>
              </a:endParaRPr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2615828" y="2891625"/>
              <a:ext cx="16658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0070C0"/>
                  </a:solidFill>
                </a:rPr>
                <a:t>Conhecimento</a:t>
              </a:r>
            </a:p>
          </p:txBody>
        </p:sp>
        <p:sp>
          <p:nvSpPr>
            <p:cNvPr id="37" name="CaixaDeTexto 36"/>
            <p:cNvSpPr txBox="1"/>
            <p:nvPr/>
          </p:nvSpPr>
          <p:spPr>
            <a:xfrm>
              <a:off x="5486727" y="780926"/>
              <a:ext cx="15023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0070C0"/>
                  </a:solidFill>
                </a:rPr>
                <a:t>Conhecimento</a:t>
              </a:r>
              <a:endParaRPr lang="pt-BR" dirty="0">
                <a:solidFill>
                  <a:srgbClr val="0070C0"/>
                </a:solidFill>
              </a:endParaRPr>
            </a:p>
          </p:txBody>
        </p:sp>
        <p:sp>
          <p:nvSpPr>
            <p:cNvPr id="38" name="CaixaDeTexto 37"/>
            <p:cNvSpPr txBox="1"/>
            <p:nvPr/>
          </p:nvSpPr>
          <p:spPr>
            <a:xfrm>
              <a:off x="3396066" y="5644009"/>
              <a:ext cx="248337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0070C0"/>
                  </a:solidFill>
                </a:rPr>
                <a:t>Conhecimento</a:t>
              </a: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7904563" y="3576575"/>
              <a:ext cx="21579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0070C0"/>
                  </a:solidFill>
                </a:rPr>
                <a:t>Conhecimento</a:t>
              </a:r>
              <a:endParaRPr lang="pt-BR" dirty="0">
                <a:solidFill>
                  <a:srgbClr val="0070C0"/>
                </a:solidFill>
              </a:endParaRPr>
            </a:p>
          </p:txBody>
        </p:sp>
        <p:sp>
          <p:nvSpPr>
            <p:cNvPr id="40" name="CaixaDeTexto 39"/>
            <p:cNvSpPr txBox="1"/>
            <p:nvPr/>
          </p:nvSpPr>
          <p:spPr>
            <a:xfrm>
              <a:off x="2801874" y="5246235"/>
              <a:ext cx="15760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7030A0"/>
                  </a:solidFill>
                </a:rPr>
                <a:t>Qualidade</a:t>
              </a:r>
              <a:endParaRPr lang="pt-BR" dirty="0">
                <a:solidFill>
                  <a:srgbClr val="7030A0"/>
                </a:solidFill>
              </a:endParaRPr>
            </a:p>
          </p:txBody>
        </p:sp>
        <p:sp>
          <p:nvSpPr>
            <p:cNvPr id="41" name="CaixaDeTexto 40"/>
            <p:cNvSpPr txBox="1"/>
            <p:nvPr/>
          </p:nvSpPr>
          <p:spPr>
            <a:xfrm>
              <a:off x="3129734" y="3949392"/>
              <a:ext cx="11112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Literatura</a:t>
              </a:r>
              <a:endParaRPr lang="pt-BR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2" name="CaixaDeTexto 41"/>
            <p:cNvSpPr txBox="1"/>
            <p:nvPr/>
          </p:nvSpPr>
          <p:spPr>
            <a:xfrm>
              <a:off x="8067084" y="2828001"/>
              <a:ext cx="9893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D40672"/>
                  </a:solidFill>
                </a:rPr>
                <a:t>Livros</a:t>
              </a:r>
              <a:endParaRPr lang="pt-BR" dirty="0">
                <a:solidFill>
                  <a:srgbClr val="D40672"/>
                </a:solidFill>
              </a:endParaRPr>
            </a:p>
          </p:txBody>
        </p:sp>
        <p:sp>
          <p:nvSpPr>
            <p:cNvPr id="43" name="CaixaDeTexto 42"/>
            <p:cNvSpPr txBox="1"/>
            <p:nvPr/>
          </p:nvSpPr>
          <p:spPr>
            <a:xfrm>
              <a:off x="2753217" y="2487578"/>
              <a:ext cx="14269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FFC000"/>
                  </a:solidFill>
                </a:rPr>
                <a:t>Suspense</a:t>
              </a:r>
              <a:endParaRPr lang="pt-BR" dirty="0">
                <a:solidFill>
                  <a:srgbClr val="FFC000"/>
                </a:solidFill>
              </a:endParaRPr>
            </a:p>
          </p:txBody>
        </p:sp>
        <p:sp>
          <p:nvSpPr>
            <p:cNvPr id="44" name="CaixaDeTexto 43"/>
            <p:cNvSpPr txBox="1"/>
            <p:nvPr/>
          </p:nvSpPr>
          <p:spPr>
            <a:xfrm>
              <a:off x="4564231" y="5164940"/>
              <a:ext cx="11015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rgbClr val="067811"/>
                  </a:solidFill>
                </a:rPr>
                <a:t>Estudo</a:t>
              </a:r>
              <a:endParaRPr lang="pt-BR" dirty="0">
                <a:solidFill>
                  <a:srgbClr val="067811"/>
                </a:solidFill>
              </a:endParaRP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3348068" y="1742658"/>
              <a:ext cx="1572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Literatura</a:t>
              </a:r>
              <a:endParaRPr lang="pt-BR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6" name="CaixaDeTexto 45"/>
            <p:cNvSpPr txBox="1"/>
            <p:nvPr/>
          </p:nvSpPr>
          <p:spPr>
            <a:xfrm>
              <a:off x="6885677" y="861751"/>
              <a:ext cx="1226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Literatura</a:t>
              </a:r>
            </a:p>
          </p:txBody>
        </p:sp>
        <p:sp>
          <p:nvSpPr>
            <p:cNvPr id="47" name="CaixaDeTexto 46"/>
            <p:cNvSpPr txBox="1"/>
            <p:nvPr/>
          </p:nvSpPr>
          <p:spPr>
            <a:xfrm>
              <a:off x="8391806" y="4749147"/>
              <a:ext cx="18020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Literatura</a:t>
              </a:r>
              <a:endParaRPr lang="pt-BR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8" name="CaixaDeTexto 47"/>
            <p:cNvSpPr txBox="1"/>
            <p:nvPr/>
          </p:nvSpPr>
          <p:spPr>
            <a:xfrm>
              <a:off x="8013372" y="3212581"/>
              <a:ext cx="12266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7030A0"/>
                  </a:solidFill>
                </a:rPr>
                <a:t>Qualidade</a:t>
              </a:r>
            </a:p>
          </p:txBody>
        </p:sp>
        <p:sp>
          <p:nvSpPr>
            <p:cNvPr id="49" name="CaixaDeTexto 48"/>
            <p:cNvSpPr txBox="1"/>
            <p:nvPr/>
          </p:nvSpPr>
          <p:spPr>
            <a:xfrm>
              <a:off x="6375753" y="1107678"/>
              <a:ext cx="18053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7030A0"/>
                  </a:solidFill>
                </a:rPr>
                <a:t>Qualidade</a:t>
              </a:r>
            </a:p>
          </p:txBody>
        </p:sp>
        <p:sp>
          <p:nvSpPr>
            <p:cNvPr id="50" name="CaixaDeTexto 49"/>
            <p:cNvSpPr txBox="1"/>
            <p:nvPr/>
          </p:nvSpPr>
          <p:spPr>
            <a:xfrm>
              <a:off x="7195647" y="4774453"/>
              <a:ext cx="11112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7030A0"/>
                  </a:solidFill>
                </a:rPr>
                <a:t>Qualidade</a:t>
              </a:r>
              <a:endParaRPr lang="pt-BR" dirty="0">
                <a:solidFill>
                  <a:srgbClr val="7030A0"/>
                </a:solidFill>
              </a:endParaRPr>
            </a:p>
          </p:txBody>
        </p:sp>
        <p:sp>
          <p:nvSpPr>
            <p:cNvPr id="51" name="CaixaDeTexto 50"/>
            <p:cNvSpPr txBox="1"/>
            <p:nvPr/>
          </p:nvSpPr>
          <p:spPr>
            <a:xfrm>
              <a:off x="3410915" y="3264408"/>
              <a:ext cx="7970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067811"/>
                  </a:solidFill>
                </a:rPr>
                <a:t>Estudo</a:t>
              </a:r>
              <a:endParaRPr lang="pt-BR" dirty="0">
                <a:solidFill>
                  <a:srgbClr val="067811"/>
                </a:solidFill>
              </a:endParaRPr>
            </a:p>
          </p:txBody>
        </p:sp>
        <p:sp>
          <p:nvSpPr>
            <p:cNvPr id="52" name="CaixaDeTexto 51"/>
            <p:cNvSpPr txBox="1"/>
            <p:nvPr/>
          </p:nvSpPr>
          <p:spPr>
            <a:xfrm>
              <a:off x="8983545" y="2760914"/>
              <a:ext cx="12538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067811"/>
                  </a:solidFill>
                </a:rPr>
                <a:t>Estudo</a:t>
              </a:r>
            </a:p>
          </p:txBody>
        </p:sp>
        <p:sp>
          <p:nvSpPr>
            <p:cNvPr id="53" name="CaixaDeTexto 52"/>
            <p:cNvSpPr txBox="1"/>
            <p:nvPr/>
          </p:nvSpPr>
          <p:spPr>
            <a:xfrm>
              <a:off x="8992583" y="4054208"/>
              <a:ext cx="8707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067811"/>
                  </a:solidFill>
                </a:rPr>
                <a:t>Estudo</a:t>
              </a:r>
            </a:p>
          </p:txBody>
        </p:sp>
        <p:sp>
          <p:nvSpPr>
            <p:cNvPr id="54" name="CaixaDeTexto 53"/>
            <p:cNvSpPr txBox="1"/>
            <p:nvPr/>
          </p:nvSpPr>
          <p:spPr>
            <a:xfrm>
              <a:off x="9131745" y="3334260"/>
              <a:ext cx="10134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FFC000"/>
                  </a:solidFill>
                </a:rPr>
                <a:t>Suspense</a:t>
              </a:r>
              <a:endParaRPr lang="pt-BR" dirty="0">
                <a:solidFill>
                  <a:srgbClr val="FFC000"/>
                </a:solidFill>
              </a:endParaRPr>
            </a:p>
          </p:txBody>
        </p:sp>
        <p:sp>
          <p:nvSpPr>
            <p:cNvPr id="55" name="CaixaDeTexto 54"/>
            <p:cNvSpPr txBox="1"/>
            <p:nvPr/>
          </p:nvSpPr>
          <p:spPr>
            <a:xfrm>
              <a:off x="3963782" y="4634045"/>
              <a:ext cx="16321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FFC000"/>
                  </a:solidFill>
                </a:rPr>
                <a:t>Suspense</a:t>
              </a:r>
              <a:endParaRPr lang="pt-BR" dirty="0">
                <a:solidFill>
                  <a:srgbClr val="FFC000"/>
                </a:solidFill>
              </a:endParaRPr>
            </a:p>
          </p:txBody>
        </p:sp>
        <p:sp>
          <p:nvSpPr>
            <p:cNvPr id="56" name="CaixaDeTexto 55"/>
            <p:cNvSpPr txBox="1"/>
            <p:nvPr/>
          </p:nvSpPr>
          <p:spPr>
            <a:xfrm>
              <a:off x="5343151" y="1059180"/>
              <a:ext cx="1116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FFC000"/>
                  </a:solidFill>
                </a:rPr>
                <a:t>Suspense</a:t>
              </a:r>
            </a:p>
          </p:txBody>
        </p:sp>
        <p:sp>
          <p:nvSpPr>
            <p:cNvPr id="57" name="CaixaDeTexto 56"/>
            <p:cNvSpPr txBox="1"/>
            <p:nvPr/>
          </p:nvSpPr>
          <p:spPr>
            <a:xfrm>
              <a:off x="8480062" y="5495824"/>
              <a:ext cx="11224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800" dirty="0">
                  <a:solidFill>
                    <a:srgbClr val="D40672"/>
                  </a:solidFill>
                </a:rPr>
                <a:t>Livros</a:t>
              </a:r>
            </a:p>
          </p:txBody>
        </p:sp>
        <p:sp>
          <p:nvSpPr>
            <p:cNvPr id="58" name="CaixaDeTexto 57"/>
            <p:cNvSpPr txBox="1"/>
            <p:nvPr/>
          </p:nvSpPr>
          <p:spPr>
            <a:xfrm>
              <a:off x="2576455" y="1775347"/>
              <a:ext cx="7873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>
                  <a:solidFill>
                    <a:srgbClr val="D40672"/>
                  </a:solidFill>
                </a:rPr>
                <a:t>Livros</a:t>
              </a:r>
            </a:p>
          </p:txBody>
        </p:sp>
        <p:sp>
          <p:nvSpPr>
            <p:cNvPr id="59" name="CaixaDeTexto 58"/>
            <p:cNvSpPr txBox="1"/>
            <p:nvPr/>
          </p:nvSpPr>
          <p:spPr>
            <a:xfrm>
              <a:off x="2941554" y="4959025"/>
              <a:ext cx="72327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solidFill>
                    <a:srgbClr val="D40672"/>
                  </a:solidFill>
                </a:rPr>
                <a:t>Livros</a:t>
              </a:r>
              <a:endParaRPr lang="pt-BR" dirty="0">
                <a:solidFill>
                  <a:srgbClr val="D40672"/>
                </a:solidFill>
              </a:endParaRPr>
            </a:p>
          </p:txBody>
        </p:sp>
        <p:sp>
          <p:nvSpPr>
            <p:cNvPr id="60" name="CaixaDeTexto 59"/>
            <p:cNvSpPr txBox="1"/>
            <p:nvPr/>
          </p:nvSpPr>
          <p:spPr>
            <a:xfrm>
              <a:off x="7667540" y="1565403"/>
              <a:ext cx="7410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/>
                <a:t>Terror</a:t>
              </a:r>
            </a:p>
          </p:txBody>
        </p:sp>
      </p:grpSp>
      <p:pic>
        <p:nvPicPr>
          <p:cNvPr id="61" name="Imagem 6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44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8676"/>
          </a:xfrm>
        </p:spPr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51394"/>
            <a:ext cx="10595742" cy="572060"/>
          </a:xfrm>
        </p:spPr>
      </p:pic>
      <p:sp>
        <p:nvSpPr>
          <p:cNvPr id="7" name="CaixaDeTexto 6"/>
          <p:cNvSpPr txBox="1"/>
          <p:nvPr/>
        </p:nvSpPr>
        <p:spPr>
          <a:xfrm>
            <a:off x="6382393" y="609279"/>
            <a:ext cx="29377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C00000"/>
                </a:solidFill>
              </a:rPr>
              <a:t>Topo - Livraria Saraiva</a:t>
            </a:r>
          </a:p>
          <a:p>
            <a:r>
              <a:rPr lang="pt-BR" sz="1600" dirty="0">
                <a:solidFill>
                  <a:srgbClr val="C00000"/>
                </a:solidFill>
              </a:rPr>
              <a:t>https://www.saraiva.com.br/</a:t>
            </a:r>
          </a:p>
          <a:p>
            <a:endParaRPr lang="pt-BR" sz="1600" dirty="0">
              <a:solidFill>
                <a:srgbClr val="C00000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2050070"/>
            <a:ext cx="10595742" cy="259561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cxnSp>
        <p:nvCxnSpPr>
          <p:cNvPr id="13" name="Conector de seta reta 12"/>
          <p:cNvCxnSpPr>
            <a:endCxn id="7" idx="1"/>
          </p:cNvCxnSpPr>
          <p:nvPr/>
        </p:nvCxnSpPr>
        <p:spPr>
          <a:xfrm flipV="1">
            <a:off x="5473337" y="1024778"/>
            <a:ext cx="909056" cy="211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/>
          <p:cNvSpPr txBox="1"/>
          <p:nvPr/>
        </p:nvSpPr>
        <p:spPr>
          <a:xfrm>
            <a:off x="4322801" y="4751257"/>
            <a:ext cx="38523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solidFill>
                  <a:srgbClr val="C00000"/>
                </a:solidFill>
              </a:rPr>
              <a:t>Dropdown</a:t>
            </a:r>
            <a:r>
              <a:rPr lang="pt-BR" sz="1600" dirty="0">
                <a:solidFill>
                  <a:srgbClr val="C00000"/>
                </a:solidFill>
              </a:rPr>
              <a:t> e </a:t>
            </a:r>
            <a:r>
              <a:rPr lang="pt-BR" sz="1600" dirty="0" err="1">
                <a:solidFill>
                  <a:srgbClr val="C00000"/>
                </a:solidFill>
              </a:rPr>
              <a:t>Carrousel</a:t>
            </a:r>
            <a:r>
              <a:rPr lang="pt-BR" sz="1600" dirty="0">
                <a:solidFill>
                  <a:srgbClr val="C00000"/>
                </a:solidFill>
              </a:rPr>
              <a:t> - Livraria Cultura</a:t>
            </a:r>
          </a:p>
          <a:p>
            <a:r>
              <a:rPr lang="pt-BR" sz="1600" dirty="0">
                <a:solidFill>
                  <a:srgbClr val="C00000"/>
                </a:solidFill>
              </a:rPr>
              <a:t>https://www.livrariacultura.com.br/</a:t>
            </a:r>
          </a:p>
          <a:p>
            <a:endParaRPr lang="pt-BR" sz="1600" dirty="0">
              <a:solidFill>
                <a:srgbClr val="C00000"/>
              </a:solidFill>
            </a:endParaRPr>
          </a:p>
        </p:txBody>
      </p:sp>
      <p:cxnSp>
        <p:nvCxnSpPr>
          <p:cNvPr id="18" name="Conector de seta reta 17"/>
          <p:cNvCxnSpPr/>
          <p:nvPr/>
        </p:nvCxnSpPr>
        <p:spPr>
          <a:xfrm>
            <a:off x="2847110" y="4606253"/>
            <a:ext cx="1475691" cy="4229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571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3219307" cy="783800"/>
          </a:xfrm>
        </p:spPr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570" y="1598411"/>
            <a:ext cx="8106641" cy="4444912"/>
          </a:xfrm>
          <a:prstGeom prst="rect">
            <a:avLst/>
          </a:prstGeom>
        </p:spPr>
      </p:pic>
      <p:cxnSp>
        <p:nvCxnSpPr>
          <p:cNvPr id="9" name="Conector de seta reta 8"/>
          <p:cNvCxnSpPr/>
          <p:nvPr/>
        </p:nvCxnSpPr>
        <p:spPr>
          <a:xfrm flipV="1">
            <a:off x="3865418" y="1274229"/>
            <a:ext cx="955963" cy="324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4821381" y="1013636"/>
            <a:ext cx="38502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C00000"/>
                </a:solidFill>
              </a:rPr>
              <a:t>Organização dos Livros – Estante Virtual</a:t>
            </a:r>
          </a:p>
          <a:p>
            <a:r>
              <a:rPr lang="pt-BR" sz="1600" dirty="0">
                <a:solidFill>
                  <a:srgbClr val="C00000"/>
                </a:solidFill>
              </a:rPr>
              <a:t>https://www.estantevirtual.com.br/</a:t>
            </a:r>
          </a:p>
        </p:txBody>
      </p:sp>
    </p:spTree>
    <p:extLst>
      <p:ext uri="{BB962C8B-B14F-4D97-AF65-F5344CB8AC3E}">
        <p14:creationId xmlns:p14="http://schemas.microsoft.com/office/powerpoint/2010/main" val="1501194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703" y="1396048"/>
            <a:ext cx="8947150" cy="3519314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cxnSp>
        <p:nvCxnSpPr>
          <p:cNvPr id="6" name="Conector de seta reta 5"/>
          <p:cNvCxnSpPr/>
          <p:nvPr/>
        </p:nvCxnSpPr>
        <p:spPr>
          <a:xfrm>
            <a:off x="2182090" y="4915362"/>
            <a:ext cx="924792" cy="404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aixaDeTexto 8"/>
          <p:cNvSpPr txBox="1"/>
          <p:nvPr/>
        </p:nvSpPr>
        <p:spPr>
          <a:xfrm>
            <a:off x="3106882" y="5150868"/>
            <a:ext cx="4329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C00000"/>
                </a:solidFill>
              </a:rPr>
              <a:t>Informações e Redes Sociais – Estante Virtual</a:t>
            </a:r>
          </a:p>
          <a:p>
            <a:r>
              <a:rPr lang="pt-BR" sz="1600" dirty="0">
                <a:solidFill>
                  <a:srgbClr val="C00000"/>
                </a:solidFill>
              </a:rPr>
              <a:t>https://www.estantevirtual.com.br/</a:t>
            </a:r>
          </a:p>
        </p:txBody>
      </p:sp>
    </p:spTree>
    <p:extLst>
      <p:ext uri="{BB962C8B-B14F-4D97-AF65-F5344CB8AC3E}">
        <p14:creationId xmlns:p14="http://schemas.microsoft.com/office/powerpoint/2010/main" val="2563972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900547"/>
            <a:ext cx="10246914" cy="2205032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cxnSp>
        <p:nvCxnSpPr>
          <p:cNvPr id="6" name="Conector de seta reta 5"/>
          <p:cNvCxnSpPr/>
          <p:nvPr/>
        </p:nvCxnSpPr>
        <p:spPr>
          <a:xfrm>
            <a:off x="2618508" y="4081312"/>
            <a:ext cx="924792" cy="4047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3543300" y="4316818"/>
            <a:ext cx="35853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solidFill>
                  <a:srgbClr val="C00000"/>
                </a:solidFill>
              </a:rPr>
              <a:t>Rodapé – Estante Virtual</a:t>
            </a:r>
          </a:p>
          <a:p>
            <a:r>
              <a:rPr lang="pt-BR" sz="1600" dirty="0">
                <a:solidFill>
                  <a:srgbClr val="C00000"/>
                </a:solidFill>
              </a:rPr>
              <a:t>https://www.estantevirtual.com.br/</a:t>
            </a:r>
          </a:p>
        </p:txBody>
      </p:sp>
    </p:spTree>
    <p:extLst>
      <p:ext uri="{BB962C8B-B14F-4D97-AF65-F5344CB8AC3E}">
        <p14:creationId xmlns:p14="http://schemas.microsoft.com/office/powerpoint/2010/main" val="112471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Banco de Dados – Modelo Lógico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23"/>
          <a:stretch/>
        </p:blipFill>
        <p:spPr>
          <a:xfrm>
            <a:off x="10049853" y="4751257"/>
            <a:ext cx="1529612" cy="200224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251" y="1152983"/>
            <a:ext cx="5318442" cy="543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94416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Íon">
  <a:themeElements>
    <a:clrScheme name="Personalizada 9">
      <a:dk1>
        <a:srgbClr val="2E2E2E"/>
      </a:dk1>
      <a:lt1>
        <a:srgbClr val="2E2E2E"/>
      </a:lt1>
      <a:dk2>
        <a:srgbClr val="EAEAEA"/>
      </a:dk2>
      <a:lt2>
        <a:srgbClr val="2E2E2E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TM02900722[[fn=Íon - Sala da Diretoria]]</Template>
  <TotalTime>872</TotalTime>
  <Words>367</Words>
  <Application>Microsoft Office PowerPoint</Application>
  <PresentationFormat>Widescreen</PresentationFormat>
  <Paragraphs>82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16</vt:i4>
      </vt:variant>
    </vt:vector>
  </HeadingPairs>
  <TitlesOfParts>
    <vt:vector size="18" baseType="lpstr">
      <vt:lpstr>HDOfficeLightV0</vt:lpstr>
      <vt:lpstr>Íon</vt:lpstr>
      <vt:lpstr>Apresentação do PowerPoint</vt:lpstr>
      <vt:lpstr>Objetivo </vt:lpstr>
      <vt:lpstr>Briefing</vt:lpstr>
      <vt:lpstr>Brainstorm</vt:lpstr>
      <vt:lpstr>Benchmarking</vt:lpstr>
      <vt:lpstr>Benchmarking</vt:lpstr>
      <vt:lpstr>Benchmarking</vt:lpstr>
      <vt:lpstr>Benchmarking</vt:lpstr>
      <vt:lpstr>Banco de Dados – Modelo Lógico</vt:lpstr>
      <vt:lpstr>UML – Caso de Uso</vt:lpstr>
      <vt:lpstr>UML – Diagrama de Classe</vt:lpstr>
      <vt:lpstr>EAP</vt:lpstr>
      <vt:lpstr>Descritivo do Cronograma</vt:lpstr>
      <vt:lpstr>Wireframe</vt:lpstr>
      <vt:lpstr>Apresentação do Produto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João Pedro França de Carvalho</cp:lastModifiedBy>
  <cp:revision>56</cp:revision>
  <dcterms:created xsi:type="dcterms:W3CDTF">2018-01-30T22:31:52Z</dcterms:created>
  <dcterms:modified xsi:type="dcterms:W3CDTF">2018-04-20T23:55:31Z</dcterms:modified>
</cp:coreProperties>
</file>

<file path=docProps/thumbnail.jpeg>
</file>